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3" r:id="rId2"/>
    <p:sldId id="265" r:id="rId3"/>
    <p:sldId id="266" r:id="rId4"/>
    <p:sldId id="267" r:id="rId5"/>
    <p:sldId id="268" r:id="rId6"/>
    <p:sldId id="274" r:id="rId7"/>
    <p:sldId id="269" r:id="rId8"/>
    <p:sldId id="270" r:id="rId9"/>
    <p:sldId id="271" r:id="rId10"/>
    <p:sldId id="272" r:id="rId11"/>
  </p:sldIdLst>
  <p:sldSz cx="138176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6E6"/>
    <a:srgbClr val="D04D9C"/>
    <a:srgbClr val="DAD490"/>
    <a:srgbClr val="D0DB42"/>
    <a:srgbClr val="1E4D2B"/>
    <a:srgbClr val="024D26"/>
    <a:srgbClr val="E1963E"/>
    <a:srgbClr val="7F7F7F"/>
    <a:srgbClr val="E5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718" autoAdjust="0"/>
    <p:restoredTop sz="86429" autoAdjust="0"/>
  </p:normalViewPr>
  <p:slideViewPr>
    <p:cSldViewPr snapToGrid="0" snapToObjects="1">
      <p:cViewPr varScale="1">
        <p:scale>
          <a:sx n="83" d="100"/>
          <a:sy n="83" d="100"/>
        </p:scale>
        <p:origin x="102" y="702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-6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143" d="100"/>
          <a:sy n="143" d="100"/>
        </p:scale>
        <p:origin x="372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chemeClr val="tx1"/>
                </a:solidFill>
              </a:rPr>
              <a:t>Example Chart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7-49CB-8A76-53947C05D6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77-49CB-8A76-53947C05D6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77-49CB-8A76-53947C05D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2005664"/>
        <c:axId val="900581152"/>
      </c:barChart>
      <c:catAx>
        <c:axId val="902005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581152"/>
        <c:crosses val="autoZero"/>
        <c:auto val="1"/>
        <c:lblAlgn val="ctr"/>
        <c:lblOffset val="100"/>
        <c:noMultiLvlLbl val="0"/>
      </c:catAx>
      <c:valAx>
        <c:axId val="90058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00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54A1A-7AD8-9043-B73C-5F273BF3337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18F5-F84F-0E42-92B0-1A209486C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5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8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lid dark green and black duotone image background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  <p:pic>
        <p:nvPicPr>
          <p:cNvPr id="11" name="Picture 10" descr="Food Science and Human Nutrition signa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923" y="122018"/>
            <a:ext cx="3538728" cy="117957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536" y="1754156"/>
            <a:ext cx="11712874" cy="203296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4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dark green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2" name="Picture 11" descr="Food Science and Human Nutrition signatur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923" y="122018"/>
            <a:ext cx="3538728" cy="117957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1" name="Picture 10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7" y="1738996"/>
            <a:ext cx="11712875" cy="204812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5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3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hart Placeholder 4" descr="insert your chart here"/>
          <p:cNvSpPr>
            <a:spLocks noGrp="1"/>
          </p:cNvSpPr>
          <p:nvPr>
            <p:ph type="chart" sz="quarter" idx="10"/>
          </p:nvPr>
        </p:nvSpPr>
        <p:spPr>
          <a:xfrm>
            <a:off x="449466" y="1638302"/>
            <a:ext cx="12935229" cy="50010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468" y="1638302"/>
            <a:ext cx="5108977" cy="50010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977596" y="1638302"/>
            <a:ext cx="7407100" cy="500103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orange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9" name="Picture 8" descr="Food Science and Human Nutrition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0" y="122018"/>
            <a:ext cx="3525934" cy="117957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4" name="Picture 13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6" y="3346735"/>
            <a:ext cx="10313475" cy="2012951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aqua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0" name="Picture 9" descr="Food Science and Human Nutrition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0" y="122018"/>
            <a:ext cx="3525934" cy="117957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5571" y="3346736"/>
            <a:ext cx="11665681" cy="201295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6747" y="450027"/>
            <a:ext cx="12935228" cy="938463"/>
          </a:xfrm>
          <a:prstGeom prst="rect">
            <a:avLst/>
          </a:prstGeom>
        </p:spPr>
        <p:txBody>
          <a:bodyPr vert="horz" lIns="54864" tIns="54864" rIns="54864" bIns="50929" rtlCol="0" anchor="t" anchorCtr="0">
            <a:norm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608" y="1638302"/>
            <a:ext cx="12935228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7" descr="dark green bar"/>
          <p:cNvSpPr/>
          <p:nvPr userDrawn="1"/>
        </p:nvSpPr>
        <p:spPr>
          <a:xfrm>
            <a:off x="0" y="6985665"/>
            <a:ext cx="13817600" cy="50618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Colorado State University signature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8" y="7188383"/>
            <a:ext cx="2208901" cy="10208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413454" y="7098795"/>
            <a:ext cx="3114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3" r:id="rId3"/>
    <p:sldLayoutId id="2147483671" r:id="rId4"/>
    <p:sldLayoutId id="2147483670" r:id="rId5"/>
    <p:sldLayoutId id="2147483664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509249" rtl="0" eaLnBrk="1" latinLnBrk="0" hangingPunct="1">
        <a:spcBef>
          <a:spcPct val="0"/>
        </a:spcBef>
        <a:buNone/>
        <a:defRPr sz="3200" kern="1200" cap="all" baseline="0">
          <a:solidFill>
            <a:schemeClr val="tx2"/>
          </a:solidFill>
          <a:latin typeface="Franklin Gothic Medium" charset="0"/>
          <a:ea typeface="Franklin Gothic Medium" charset="0"/>
          <a:cs typeface="Franklin Gothic Medium" charset="0"/>
        </a:defRPr>
      </a:lvl1pPr>
    </p:titleStyle>
    <p:bodyStyle>
      <a:lvl1pPr marL="381938" indent="-381938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827531" indent="-318282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27312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4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78237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291627" indent="-254625" algn="l" defTabSz="509249" rtl="0" eaLnBrk="1" latinLnBrk="0" hangingPunct="1">
        <a:spcBef>
          <a:spcPct val="20000"/>
        </a:spcBef>
        <a:buFont typeface="Arial"/>
        <a:buChar char="»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8008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1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3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6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49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50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75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00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25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5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75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0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02199" y="3"/>
            <a:ext cx="1979802" cy="323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Instructions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IMPORTING SLIDES TO THIS WIDESCREEN (16:9)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Keep this file open. Also open your old PowerPoint presentation.</a:t>
            </a:r>
          </a:p>
          <a:p>
            <a:r>
              <a:rPr lang="en-US" dirty="0" smtClean="0"/>
              <a:t>In your old presentation, highlight desired slides from the thumbnails on the left </a:t>
            </a:r>
            <a:br>
              <a:rPr lang="en-US" dirty="0" smtClean="0"/>
            </a:br>
            <a:r>
              <a:rPr lang="en-US" dirty="0" smtClean="0"/>
              <a:t>(press Shift to highlight multiple slides, or Ctrl or </a:t>
            </a:r>
            <a:r>
              <a:rPr lang="en-US" dirty="0" err="1" smtClean="0"/>
              <a:t>Cmd</a:t>
            </a:r>
            <a:r>
              <a:rPr lang="en-US" dirty="0" smtClean="0"/>
              <a:t> + A to highlight all slides)</a:t>
            </a:r>
          </a:p>
          <a:p>
            <a:r>
              <a:rPr lang="en-US" dirty="0" smtClean="0"/>
              <a:t>Right click and select “Copy”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C to copy)</a:t>
            </a:r>
          </a:p>
          <a:p>
            <a:r>
              <a:rPr lang="en-US" dirty="0" smtClean="0"/>
              <a:t>Come back to this file, click above the first thumbnail on the left, right click and select </a:t>
            </a:r>
            <a:br>
              <a:rPr lang="en-US" dirty="0" smtClean="0"/>
            </a:br>
            <a:r>
              <a:rPr lang="en-US" dirty="0" smtClean="0"/>
              <a:t>“Paste Options” &gt; “Use Destination Theme”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V to paste)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Your slides  will now be in the correct template, but will likely need some finessing. </a:t>
            </a:r>
            <a:br>
              <a:rPr lang="en-US" dirty="0" smtClean="0"/>
            </a:br>
            <a:r>
              <a:rPr lang="en-US" dirty="0" smtClean="0"/>
              <a:t>Right click each slide to choose the correct layout, then click “Reset Slide” </a:t>
            </a:r>
          </a:p>
          <a:p>
            <a:r>
              <a:rPr lang="en-US" dirty="0" smtClean="0"/>
              <a:t>Note: This template’s slide size is Widescreen (16:9). </a:t>
            </a:r>
            <a:endParaRPr lang="en-US" dirty="0"/>
          </a:p>
        </p:txBody>
      </p:sp>
      <p:pic>
        <p:nvPicPr>
          <p:cNvPr id="5" name="Picture 4" descr="right-click menu showing location of &quot;Use Destination Theme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84" y="3604121"/>
            <a:ext cx="1919258" cy="16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PALETTE + FONTS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514628" y="1574785"/>
            <a:ext cx="372574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Colorado State University Palette</a:t>
            </a:r>
          </a:p>
        </p:txBody>
      </p:sp>
      <p:cxnSp>
        <p:nvCxnSpPr>
          <p:cNvPr id="117" name="Straight Connector 116" descr="head underline"/>
          <p:cNvCxnSpPr/>
          <p:nvPr/>
        </p:nvCxnSpPr>
        <p:spPr>
          <a:xfrm>
            <a:off x="469777" y="1893131"/>
            <a:ext cx="41924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37572" y="3092501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51" name="Rectangle 50" descr="PMS 357"/>
          <p:cNvSpPr/>
          <p:nvPr/>
        </p:nvSpPr>
        <p:spPr>
          <a:xfrm>
            <a:off x="1063325" y="2401242"/>
            <a:ext cx="531637" cy="547747"/>
          </a:xfrm>
          <a:prstGeom prst="rect">
            <a:avLst/>
          </a:prstGeom>
          <a:solidFill>
            <a:srgbClr val="1E4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7054" y="3092500"/>
            <a:ext cx="609696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30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77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357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1E4D2B</a:t>
            </a:r>
          </a:p>
        </p:txBody>
      </p:sp>
      <p:sp>
        <p:nvSpPr>
          <p:cNvPr id="55" name="Rectangle 54" descr="PMS 617"/>
          <p:cNvSpPr/>
          <p:nvPr/>
        </p:nvSpPr>
        <p:spPr>
          <a:xfrm>
            <a:off x="2029202" y="2401242"/>
            <a:ext cx="531637" cy="547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2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85565" y="3092500"/>
            <a:ext cx="60563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195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114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617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C8C372</a:t>
            </a:r>
          </a:p>
        </p:txBody>
      </p:sp>
      <p:sp>
        <p:nvSpPr>
          <p:cNvPr id="78" name="Rectangle 77" descr="white"/>
          <p:cNvSpPr/>
          <p:nvPr/>
        </p:nvSpPr>
        <p:spPr>
          <a:xfrm>
            <a:off x="2995082" y="2401242"/>
            <a:ext cx="531637" cy="54774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04534" y="3092500"/>
            <a:ext cx="506823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White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FFFFFF</a:t>
            </a:r>
          </a:p>
        </p:txBody>
      </p:sp>
      <p:sp>
        <p:nvSpPr>
          <p:cNvPr id="73" name="Rectangle 72" descr="black"/>
          <p:cNvSpPr/>
          <p:nvPr/>
        </p:nvSpPr>
        <p:spPr>
          <a:xfrm>
            <a:off x="3960959" y="2401242"/>
            <a:ext cx="531637" cy="54774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92380" y="3092500"/>
            <a:ext cx="678412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64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65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Black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000000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037269" y="1574785"/>
            <a:ext cx="4318601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College of Health and </a:t>
            </a:r>
            <a:r>
              <a:rPr lang="en-US" sz="1600">
                <a:latin typeface="+mj-lt"/>
              </a:rPr>
              <a:t>Human Sciences Palette</a:t>
            </a:r>
            <a:endParaRPr lang="en-US" sz="1600" dirty="0">
              <a:latin typeface="+mj-lt"/>
            </a:endParaRPr>
          </a:p>
        </p:txBody>
      </p:sp>
      <p:cxnSp>
        <p:nvCxnSpPr>
          <p:cNvPr id="132" name="Straight Connector 131" descr="head underline"/>
          <p:cNvCxnSpPr/>
          <p:nvPr/>
        </p:nvCxnSpPr>
        <p:spPr>
          <a:xfrm>
            <a:off x="4992415" y="1893130"/>
            <a:ext cx="510408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5048780" y="3092500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118" name="Rectangle 117" descr="PMS 584"/>
          <p:cNvSpPr/>
          <p:nvPr/>
        </p:nvSpPr>
        <p:spPr>
          <a:xfrm>
            <a:off x="5574533" y="2401240"/>
            <a:ext cx="531637" cy="547747"/>
          </a:xfrm>
          <a:prstGeom prst="rect">
            <a:avLst/>
          </a:prstGeom>
          <a:solidFill>
            <a:srgbClr val="D0D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492541" y="3092500"/>
            <a:ext cx="693639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219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584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D5DE53</a:t>
            </a:r>
          </a:p>
        </p:txBody>
      </p:sp>
      <p:sp>
        <p:nvSpPr>
          <p:cNvPr id="121" name="Rectangle 120" descr="PMS 7599"/>
          <p:cNvSpPr/>
          <p:nvPr/>
        </p:nvSpPr>
        <p:spPr>
          <a:xfrm>
            <a:off x="6540410" y="2401240"/>
            <a:ext cx="531637" cy="5477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462219" y="3092499"/>
            <a:ext cx="692961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7599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AB4224</a:t>
            </a:r>
          </a:p>
        </p:txBody>
      </p:sp>
      <p:sp>
        <p:nvSpPr>
          <p:cNvPr id="123" name="Rectangle 122" descr="PMS 570"/>
          <p:cNvSpPr/>
          <p:nvPr/>
        </p:nvSpPr>
        <p:spPr>
          <a:xfrm>
            <a:off x="7506290" y="2401240"/>
            <a:ext cx="531637" cy="5477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476939" y="3092499"/>
            <a:ext cx="606707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133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186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175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8AC4B3</a:t>
            </a:r>
          </a:p>
        </p:txBody>
      </p:sp>
      <p:sp>
        <p:nvSpPr>
          <p:cNvPr id="125" name="Rectangle 124" descr="PMS 316"/>
          <p:cNvSpPr/>
          <p:nvPr/>
        </p:nvSpPr>
        <p:spPr>
          <a:xfrm>
            <a:off x="8472167" y="2401240"/>
            <a:ext cx="531637" cy="5477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439696" y="3092499"/>
            <a:ext cx="59839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316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003D46</a:t>
            </a:r>
          </a:p>
        </p:txBody>
      </p:sp>
      <p:sp>
        <p:nvSpPr>
          <p:cNvPr id="34" name="Rectangle 33" descr="PMS 138"/>
          <p:cNvSpPr/>
          <p:nvPr/>
        </p:nvSpPr>
        <p:spPr>
          <a:xfrm>
            <a:off x="9438046" y="2401240"/>
            <a:ext cx="531637" cy="5477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82714" y="3092499"/>
            <a:ext cx="66806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225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150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138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DF8E2E</a:t>
            </a:r>
          </a:p>
        </p:txBody>
      </p:sp>
      <p:sp>
        <p:nvSpPr>
          <p:cNvPr id="2" name="TextBox 1">
            <a:hlinkClick r:id="rId3"/>
          </p:cNvPr>
          <p:cNvSpPr txBox="1"/>
          <p:nvPr/>
        </p:nvSpPr>
        <p:spPr>
          <a:xfrm>
            <a:off x="413886" y="4563858"/>
            <a:ext cx="590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Check color contrast with the </a:t>
            </a:r>
            <a:r>
              <a:rPr lang="en-US" sz="1400" dirty="0" err="1" smtClean="0">
                <a:solidFill>
                  <a:srgbClr val="000000"/>
                </a:solidFill>
                <a:hlinkClick r:id="rId3"/>
              </a:rPr>
              <a:t>WebAIM</a:t>
            </a:r>
            <a:r>
              <a:rPr lang="en-US" sz="1400" dirty="0" smtClean="0">
                <a:solidFill>
                  <a:srgbClr val="000000"/>
                </a:solidFill>
                <a:hlinkClick r:id="rId3"/>
              </a:rPr>
              <a:t> Contrast Checker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/>
              <a:t>using the six-letter/number hexadecimal code below each PMS color name.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14627" y="5506066"/>
            <a:ext cx="6139955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cap="all" dirty="0" smtClean="0">
                <a:latin typeface="+mj-lt"/>
              </a:rPr>
              <a:t>Presentation font is Franklin Gothic Medium for Headings</a:t>
            </a:r>
            <a:endParaRPr lang="en-US" sz="1600" cap="all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628" y="5900075"/>
            <a:ext cx="5062004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/>
              <a:t>Presentation font is Franklin Gothic Book for Body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10459251" y="626550"/>
            <a:ext cx="3015595" cy="566231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600" smtClean="0">
                <a:latin typeface="+mj-lt"/>
              </a:rPr>
              <a:t>Accessibility Color </a:t>
            </a:r>
            <a:r>
              <a:rPr lang="en-US" sz="1600" dirty="0" smtClean="0">
                <a:latin typeface="+mj-lt"/>
              </a:rPr>
              <a:t>Contrast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The </a:t>
            </a:r>
            <a:r>
              <a:rPr lang="en-US" sz="1350" dirty="0"/>
              <a:t>following colors have enough contrast when used with </a:t>
            </a:r>
            <a:r>
              <a:rPr lang="en-US" sz="1350" b="1" dirty="0"/>
              <a:t>white</a:t>
            </a:r>
            <a:r>
              <a:rPr lang="en-US" sz="1350" dirty="0"/>
              <a:t> (i.e., white text on color background or color text on white background):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357	PMS </a:t>
            </a:r>
            <a:r>
              <a:rPr lang="en-US" sz="1350" dirty="0" smtClean="0"/>
              <a:t>316	black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</a:t>
            </a:r>
            <a:r>
              <a:rPr lang="en-US" sz="1350" dirty="0" smtClean="0"/>
              <a:t>paired </a:t>
            </a:r>
            <a:r>
              <a:rPr lang="en-US" sz="1350" dirty="0"/>
              <a:t>with </a:t>
            </a:r>
            <a:r>
              <a:rPr lang="en-US" sz="1350" dirty="0" smtClean="0"/>
              <a:t>white, but ONLY when using larger </a:t>
            </a:r>
            <a:r>
              <a:rPr lang="en-US" sz="1350" dirty="0"/>
              <a:t>type (18 pt. </a:t>
            </a:r>
            <a:r>
              <a:rPr lang="en-US" sz="1350" dirty="0" smtClean="0"/>
              <a:t>bold or </a:t>
            </a:r>
            <a:r>
              <a:rPr lang="en-US" sz="1350" dirty="0"/>
              <a:t>larger):</a:t>
            </a:r>
          </a:p>
          <a:p>
            <a:pPr>
              <a:lnSpc>
                <a:spcPct val="110000"/>
              </a:lnSpc>
            </a:pPr>
            <a:r>
              <a:rPr lang="en-US" sz="1350" dirty="0"/>
              <a:t>PMS </a:t>
            </a:r>
            <a:r>
              <a:rPr lang="en-US" sz="1350" dirty="0" smtClean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 smtClean="0"/>
              <a:t>--------------------------------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colors have enough contrast when used with </a:t>
            </a:r>
            <a:r>
              <a:rPr lang="en-US" sz="1350" b="1" dirty="0"/>
              <a:t>black</a:t>
            </a:r>
            <a:r>
              <a:rPr lang="en-US" sz="1350" dirty="0"/>
              <a:t>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617	PMS </a:t>
            </a:r>
            <a:r>
              <a:rPr lang="en-US" sz="1350" dirty="0" smtClean="0"/>
              <a:t>584	PMS 570</a:t>
            </a:r>
            <a:br>
              <a:rPr lang="en-US" sz="1350" dirty="0" smtClean="0"/>
            </a:br>
            <a:r>
              <a:rPr lang="en-US" sz="1350" dirty="0" smtClean="0"/>
              <a:t>PMS 138	white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paired with </a:t>
            </a:r>
            <a:r>
              <a:rPr lang="en-US" sz="1350" dirty="0" smtClean="0"/>
              <a:t>black, but </a:t>
            </a:r>
            <a:r>
              <a:rPr lang="en-US" sz="1350" dirty="0"/>
              <a:t>ONLY when using larger type (18 pt. bold or larger):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PMS </a:t>
            </a:r>
            <a:r>
              <a:rPr lang="en-US" sz="1350" dirty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/>
              <a:t>--------------------------------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All other colors can be used for visual accents, but not text.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221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CHART SLIDE</a:t>
            </a:r>
            <a:endParaRPr lang="en-US" dirty="0"/>
          </a:p>
        </p:txBody>
      </p:sp>
      <p:graphicFrame>
        <p:nvGraphicFramePr>
          <p:cNvPr id="4" name="Chart Placeholder 3" descr="sample chart"/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008565558"/>
              </p:ext>
            </p:extLst>
          </p:nvPr>
        </p:nvGraphicFramePr>
        <p:xfrm>
          <a:off x="414338" y="1638300"/>
          <a:ext cx="12934950" cy="5000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63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ONLY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AND PICTURE SLIDE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  <p:pic>
        <p:nvPicPr>
          <p:cNvPr id="5" name="Picture Placeholder 4" descr="random placeholder picture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64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SU/HHS">
      <a:dk1>
        <a:srgbClr val="404140"/>
      </a:dk1>
      <a:lt1>
        <a:srgbClr val="FFFFFF"/>
      </a:lt1>
      <a:dk2>
        <a:srgbClr val="1E4D2B"/>
      </a:dk2>
      <a:lt2>
        <a:srgbClr val="C8C371"/>
      </a:lt2>
      <a:accent1>
        <a:srgbClr val="D0DB42"/>
      </a:accent1>
      <a:accent2>
        <a:srgbClr val="AA482E"/>
      </a:accent2>
      <a:accent3>
        <a:srgbClr val="85BAAF"/>
      </a:accent3>
      <a:accent4>
        <a:srgbClr val="003E46"/>
      </a:accent4>
      <a:accent5>
        <a:srgbClr val="E1963E"/>
      </a:accent5>
      <a:accent6>
        <a:srgbClr val="FFFFFF"/>
      </a:accent6>
      <a:hlink>
        <a:srgbClr val="3246A4"/>
      </a:hlink>
      <a:folHlink>
        <a:srgbClr val="6B156C"/>
      </a:folHlink>
    </a:clrScheme>
    <a:fontScheme name="Franklin Gothic Medium/Book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2022</TotalTime>
  <Words>237</Words>
  <Application>Microsoft Office PowerPoint</Application>
  <PresentationFormat>Custom</PresentationFormat>
  <Paragraphs>99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Office Theme</vt:lpstr>
      <vt:lpstr>IMPORTING SLIDES TO THIS WIDESCREEN (16:9) TEMPLATE</vt:lpstr>
      <vt:lpstr>COLOR PALETTE + FONTS</vt:lpstr>
      <vt:lpstr>TITLE OF PRESENTATION  GOES HERE</vt:lpstr>
      <vt:lpstr>TITLE OF PRESENTATION GOES HERE</vt:lpstr>
      <vt:lpstr>HEADER + CONTENT SLIDE</vt:lpstr>
      <vt:lpstr>HEADER + CHART SLIDE</vt:lpstr>
      <vt:lpstr>HEADER ONLY SLIDE</vt:lpstr>
      <vt:lpstr>HEADER + CONTENT AND PICTURE SLIDE</vt:lpstr>
      <vt:lpstr>SECTION TITLE GOES HERE</vt:lpstr>
      <vt:lpstr>SECTION TITLE GOES HERE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Curtis</dc:creator>
  <cp:lastModifiedBy>Thode,Sandy</cp:lastModifiedBy>
  <cp:revision>149</cp:revision>
  <dcterms:created xsi:type="dcterms:W3CDTF">2015-06-30T23:05:53Z</dcterms:created>
  <dcterms:modified xsi:type="dcterms:W3CDTF">2019-09-20T14:50:59Z</dcterms:modified>
</cp:coreProperties>
</file>